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380288" cy="1033145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iLPXZWBYVHJhLnc3dqZ1H1YUiA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7" autoAdjust="0"/>
  </p:normalViewPr>
  <p:slideViewPr>
    <p:cSldViewPr snapToGrid="0">
      <p:cViewPr>
        <p:scale>
          <a:sx n="300" d="100"/>
          <a:sy n="300" d="100"/>
        </p:scale>
        <p:origin x="-3066" y="-15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0100" y="744538"/>
            <a:ext cx="265906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53522" y="1690819"/>
            <a:ext cx="6273245" cy="35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3"/>
              <a:buFont typeface="Calibri"/>
              <a:buNone/>
              <a:defRPr sz="4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22536" y="5426403"/>
            <a:ext cx="5535216" cy="249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937"/>
              <a:buNone/>
              <a:defRPr sz="1937"/>
            </a:lvl1pPr>
            <a:lvl2pPr lvl="1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None/>
              <a:defRPr sz="1614"/>
            </a:lvl2pPr>
            <a:lvl3pPr lvl="2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None/>
              <a:defRPr sz="1453"/>
            </a:lvl3pPr>
            <a:lvl4pPr lvl="3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4pPr>
            <a:lvl5pPr lvl="4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5pPr>
            <a:lvl6pPr lvl="5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6pPr>
            <a:lvl7pPr lvl="6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7pPr>
            <a:lvl8pPr lvl="7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8pPr>
            <a:lvl9pPr lvl="8" algn="ctr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12539" y="2845126"/>
            <a:ext cx="6555210" cy="636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699494" y="4132080"/>
            <a:ext cx="8755426" cy="159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29383" y="2586832"/>
            <a:ext cx="8755426" cy="468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07395" y="2750270"/>
            <a:ext cx="6365498" cy="655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03552" y="2575691"/>
            <a:ext cx="6365498" cy="429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43"/>
              <a:buFont typeface="Calibri"/>
              <a:buNone/>
              <a:defRPr sz="4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03552" y="6913943"/>
            <a:ext cx="6365498" cy="22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937"/>
              <a:buNone/>
              <a:defRPr sz="193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614"/>
              <a:buNone/>
              <a:defRPr sz="161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453"/>
              <a:buNone/>
              <a:defRPr sz="145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291"/>
              <a:buNone/>
              <a:defRPr sz="129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291"/>
              <a:buNone/>
              <a:defRPr sz="129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291"/>
              <a:buNone/>
              <a:defRPr sz="129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291"/>
              <a:buNone/>
              <a:defRPr sz="129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291"/>
              <a:buNone/>
              <a:defRPr sz="129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rgbClr val="888888"/>
              </a:buClr>
              <a:buSzPts val="1291"/>
              <a:buNone/>
              <a:defRPr sz="129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507395" y="2750270"/>
            <a:ext cx="3136622" cy="655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736271" y="2750270"/>
            <a:ext cx="3136622" cy="655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08356" y="550056"/>
            <a:ext cx="6365498" cy="19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08357" y="2532641"/>
            <a:ext cx="3122207" cy="124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937"/>
              <a:buNone/>
              <a:defRPr sz="1937" b="1"/>
            </a:lvl1pPr>
            <a:lvl2pPr marL="914400" lvl="1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None/>
              <a:defRPr sz="1614" b="1"/>
            </a:lvl2pPr>
            <a:lvl3pPr marL="1371600" lvl="2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None/>
              <a:defRPr sz="1453" b="1"/>
            </a:lvl3pPr>
            <a:lvl4pPr marL="1828800" lvl="3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4pPr>
            <a:lvl5pPr marL="2286000" lvl="4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5pPr>
            <a:lvl6pPr marL="2743200" lvl="5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6pPr>
            <a:lvl7pPr marL="3200400" lvl="6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7pPr>
            <a:lvl8pPr marL="3657600" lvl="7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8pPr>
            <a:lvl9pPr marL="4114800" lvl="8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08357" y="3773849"/>
            <a:ext cx="3122207" cy="555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736271" y="2532641"/>
            <a:ext cx="3137584" cy="124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937"/>
              <a:buNone/>
              <a:defRPr sz="1937" b="1"/>
            </a:lvl1pPr>
            <a:lvl2pPr marL="914400" lvl="1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None/>
              <a:defRPr sz="1614" b="1"/>
            </a:lvl2pPr>
            <a:lvl3pPr marL="1371600" lvl="2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None/>
              <a:defRPr sz="1453" b="1"/>
            </a:lvl3pPr>
            <a:lvl4pPr marL="1828800" lvl="3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4pPr>
            <a:lvl5pPr marL="2286000" lvl="4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5pPr>
            <a:lvl6pPr marL="2743200" lvl="5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6pPr>
            <a:lvl7pPr marL="3200400" lvl="6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7pPr>
            <a:lvl8pPr marL="3657600" lvl="7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8pPr>
            <a:lvl9pPr marL="4114800" lvl="8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736271" y="3773849"/>
            <a:ext cx="3137584" cy="555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08356" y="688763"/>
            <a:ext cx="2380335" cy="24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83"/>
              <a:buFont typeface="Calibri"/>
              <a:buNone/>
              <a:defRPr sz="2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37584" y="1487540"/>
            <a:ext cx="3736271" cy="734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262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2583"/>
              <a:buChar char="•"/>
              <a:defRPr sz="2583"/>
            </a:lvl1pPr>
            <a:lvl2pPr marL="914400" lvl="1" indent="-37211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2260"/>
              <a:buChar char="•"/>
              <a:defRPr sz="2260"/>
            </a:lvl2pPr>
            <a:lvl3pPr marL="1371600" lvl="2" indent="-35159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937"/>
              <a:buChar char="•"/>
              <a:defRPr sz="1937"/>
            </a:lvl3pPr>
            <a:lvl4pPr marL="1828800" lvl="3" indent="-33108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Char char="•"/>
              <a:defRPr sz="1614"/>
            </a:lvl4pPr>
            <a:lvl5pPr marL="2286000" lvl="4" indent="-33108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Char char="•"/>
              <a:defRPr sz="1614"/>
            </a:lvl5pPr>
            <a:lvl6pPr marL="2743200" lvl="5" indent="-33108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Char char="•"/>
              <a:defRPr sz="1614"/>
            </a:lvl6pPr>
            <a:lvl7pPr marL="3200400" lvl="6" indent="-33108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Char char="•"/>
              <a:defRPr sz="1614"/>
            </a:lvl7pPr>
            <a:lvl8pPr marL="3657600" lvl="7" indent="-33108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Char char="•"/>
              <a:defRPr sz="1614"/>
            </a:lvl8pPr>
            <a:lvl9pPr marL="4114800" lvl="8" indent="-331089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Char char="•"/>
              <a:defRPr sz="161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508356" y="3099435"/>
            <a:ext cx="2380335" cy="57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1pPr>
            <a:lvl2pPr marL="914400" lvl="1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2pPr>
            <a:lvl3pPr marL="1371600" lvl="2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969"/>
              <a:buNone/>
              <a:defRPr sz="968"/>
            </a:lvl3pPr>
            <a:lvl4pPr marL="1828800" lvl="3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4pPr>
            <a:lvl5pPr marL="2286000" lvl="4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5pPr>
            <a:lvl6pPr marL="2743200" lvl="5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6pPr>
            <a:lvl7pPr marL="3200400" lvl="6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7pPr>
            <a:lvl8pPr marL="3657600" lvl="7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8pPr>
            <a:lvl9pPr marL="4114800" lvl="8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508356" y="688763"/>
            <a:ext cx="2380335" cy="24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83"/>
              <a:buFont typeface="Calibri"/>
              <a:buNone/>
              <a:defRPr sz="2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137584" y="1487540"/>
            <a:ext cx="3736271" cy="734202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08356" y="3099435"/>
            <a:ext cx="2380335" cy="57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1291"/>
              <a:buNone/>
              <a:defRPr sz="1291"/>
            </a:lvl1pPr>
            <a:lvl2pPr marL="914400" lvl="1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130"/>
              <a:buNone/>
              <a:defRPr sz="1130"/>
            </a:lvl2pPr>
            <a:lvl3pPr marL="1371600" lvl="2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969"/>
              <a:buNone/>
              <a:defRPr sz="968"/>
            </a:lvl3pPr>
            <a:lvl4pPr marL="1828800" lvl="3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4pPr>
            <a:lvl5pPr marL="2286000" lvl="4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5pPr>
            <a:lvl6pPr marL="2743200" lvl="5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6pPr>
            <a:lvl7pPr marL="3200400" lvl="6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7pPr>
            <a:lvl8pPr marL="3657600" lvl="7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8pPr>
            <a:lvl9pPr marL="4114800" lvl="8" indent="-228600" algn="l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807"/>
              <a:buNone/>
              <a:defRPr sz="807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07395" y="550056"/>
            <a:ext cx="6365498" cy="19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1"/>
              <a:buFont typeface="Calibri"/>
              <a:buNone/>
              <a:defRPr sz="3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07395" y="2750270"/>
            <a:ext cx="6365498" cy="655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2110" algn="l" rtl="0">
              <a:lnSpc>
                <a:spcPct val="90000"/>
              </a:lnSpc>
              <a:spcBef>
                <a:spcPts val="807"/>
              </a:spcBef>
              <a:spcAft>
                <a:spcPts val="0"/>
              </a:spcAft>
              <a:buClr>
                <a:schemeClr val="dk1"/>
              </a:buClr>
              <a:buSzPts val="2260"/>
              <a:buFont typeface="Arial"/>
              <a:buChar char="•"/>
              <a:defRPr sz="22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1599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937"/>
              <a:buFont typeface="Arial"/>
              <a:buChar char="•"/>
              <a:defRPr sz="19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1089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614"/>
              <a:buFont typeface="Arial"/>
              <a:buChar char="•"/>
              <a:defRPr sz="16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865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Font typeface="Arial"/>
              <a:buChar char="•"/>
              <a:defRPr sz="1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865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Font typeface="Arial"/>
              <a:buChar char="•"/>
              <a:defRPr sz="1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865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Font typeface="Arial"/>
              <a:buChar char="•"/>
              <a:defRPr sz="1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865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Font typeface="Arial"/>
              <a:buChar char="•"/>
              <a:defRPr sz="1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0865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Font typeface="Arial"/>
              <a:buChar char="•"/>
              <a:defRPr sz="1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0865" algn="l" rtl="0">
              <a:lnSpc>
                <a:spcPct val="90000"/>
              </a:lnSpc>
              <a:spcBef>
                <a:spcPts val="404"/>
              </a:spcBef>
              <a:spcAft>
                <a:spcPts val="0"/>
              </a:spcAft>
              <a:buClr>
                <a:schemeClr val="dk1"/>
              </a:buClr>
              <a:buSzPts val="1453"/>
              <a:buFont typeface="Arial"/>
              <a:buChar char="•"/>
              <a:defRPr sz="14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507395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444721" y="9575726"/>
            <a:ext cx="2490847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212328" y="9575726"/>
            <a:ext cx="1660565" cy="550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6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emis-formation.fr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www.brinksformation.fr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63" y="0"/>
            <a:ext cx="7387333" cy="103189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48126" y="2930855"/>
            <a:ext cx="239550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Toute personne travaillant sur un ordinateur.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386102" y="2925582"/>
            <a:ext cx="228893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Pour suivre cette formation, aucun pré requis n’est nécessaire.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906502" y="2929474"/>
            <a:ext cx="1504709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à 10 personnes maximum.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-48126" y="3841274"/>
            <a:ext cx="2395505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3,5 heures soit 0,5 jours.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390718" y="3841274"/>
            <a:ext cx="22843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Formater spécialisé Gestes et Postures/PRAP et Moniteur National de Secourisme.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422076" y="3979632"/>
            <a:ext cx="3968194" cy="35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918049" y="3841274"/>
            <a:ext cx="246223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Attestation individuelle de formation.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-11548" y="4483613"/>
            <a:ext cx="3679702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le cadre de la formation Postures Statiques, les thèmes suivants seront abordés : </a:t>
            </a:r>
            <a:endParaRPr sz="9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Santé et travail sur écran 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Définition des bases (risques, accidents du travail, maladies professionnelles, TMS Troubles Musculo-Squelettiques…)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Statistiques nationales et de l’établissement sur l’accident du travail et les maladies professionnelles dues à l’activité physique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différents risques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 et organisation du travail 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Notions élémentaires d’anatomie et de physiologie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L’activité et la fatigue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Choix des matériels utilisés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Champ de travail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Ergonomie du poste de travail 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Réglage des plans de travail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Réglage et qualité du siège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Repose pieds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679702" y="4483397"/>
            <a:ext cx="368903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documents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Disposition du matériel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ambiances 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Lumineuse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Sonore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Thermique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Environnement du poste</a:t>
            </a:r>
            <a:endParaRPr/>
          </a:p>
          <a:p>
            <a:pPr marL="171450" marR="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Eude de cas 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Mise en situation et aménagement es postes de travail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Exercices d’étirements et de tonifications afin de ménager son dos au quotidien 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Présentation de techniques gestuelles adaptées au quotidien 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-11548" y="8677841"/>
            <a:ext cx="247082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Interaction permanente entre les participants et le formateur. Mise en situation des participants. Exercices d’étirements.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478077" y="8677841"/>
            <a:ext cx="24241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livret de stage de 46 pages sur la prévention des risques liés aux manutentions manuelles est fourni au stagiaire</a:t>
            </a:r>
            <a:r>
              <a:rPr lang="fr-FR"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918049" y="8678610"/>
            <a:ext cx="24622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Evaluation tout au long de la formation.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Evaluation de la formation par les stagiaires concernants les objectifs et la qualité.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Responsable Pédagogique : Fabrice ROUSSEAU</a:t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77501" y="9338597"/>
            <a:ext cx="720278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5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Nos formations peuvent être accessibles aux personnes en situation de handicap. Chaque situation étant unique, nous vous demandons de le préciser à l’inscription. </a:t>
            </a:r>
            <a:br>
              <a:rPr lang="fr-FR" sz="65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65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Nous pourrons ainsi confirmer l’ensemble des possibilités d’accueil et vous permettre de suivre la formation dans les meilleures conditions en accord avec votre employeur.</a:t>
            </a:r>
            <a:endParaRPr sz="65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-7629" y="173805"/>
            <a:ext cx="73763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Postures statiques / Travail sur écran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-4824" y="570245"/>
            <a:ext cx="7839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INTRA </a:t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>
            <a:hlinkClick r:id="rId3"/>
          </p:cNvPr>
          <p:cNvSpPr/>
          <p:nvPr/>
        </p:nvSpPr>
        <p:spPr>
          <a:xfrm>
            <a:off x="5856051" y="10145810"/>
            <a:ext cx="1512686" cy="1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729" y="9387686"/>
            <a:ext cx="189494" cy="18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1" y="2208645"/>
            <a:ext cx="73687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Objectifs : Etre capable de définir les risques et les effets sur la santé liés au travail. </a:t>
            </a:r>
            <a:endParaRPr sz="11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Savoir organiser un poste de travail sur écran.</a:t>
            </a:r>
            <a:endParaRPr sz="110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1929" y="813350"/>
            <a:ext cx="5258347" cy="18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" y="813343"/>
            <a:ext cx="2741372" cy="18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4325" y="112245"/>
            <a:ext cx="523225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82F05B-9FDF-B690-2C89-0B582DE26673}"/>
              </a:ext>
            </a:extLst>
          </p:cNvPr>
          <p:cNvSpPr/>
          <p:nvPr/>
        </p:nvSpPr>
        <p:spPr>
          <a:xfrm>
            <a:off x="11551" y="9685877"/>
            <a:ext cx="1848052" cy="631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Police, Graphique, texte, graphisme&#10;&#10;Le contenu généré par l’IA peut être incorrect.">
            <a:extLst>
              <a:ext uri="{FF2B5EF4-FFF2-40B4-BE49-F238E27FC236}">
                <a16:creationId xmlns:a16="http://schemas.microsoft.com/office/drawing/2014/main" id="{8762E472-718C-7595-B288-DA9D4758D3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23" y="9699109"/>
            <a:ext cx="2270287" cy="5675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89A412-780F-0C66-EBCA-523E3D818ECC}"/>
              </a:ext>
            </a:extLst>
          </p:cNvPr>
          <p:cNvSpPr/>
          <p:nvPr/>
        </p:nvSpPr>
        <p:spPr>
          <a:xfrm>
            <a:off x="1948296" y="9659386"/>
            <a:ext cx="5431987" cy="6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73697B-F5D3-BA70-5D91-BB8755160484}"/>
              </a:ext>
            </a:extLst>
          </p:cNvPr>
          <p:cNvSpPr txBox="1"/>
          <p:nvPr/>
        </p:nvSpPr>
        <p:spPr>
          <a:xfrm>
            <a:off x="2072623" y="9592349"/>
            <a:ext cx="518333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None/>
            </a:pPr>
            <a:r>
              <a:rPr lang="fr-FR" sz="650" b="0" i="0" dirty="0">
                <a:solidFill>
                  <a:srgbClr val="000000"/>
                </a:solidFill>
                <a:effectLst/>
              </a:rPr>
              <a:t>Brink’s Formation | 41 boulevard Romain Rolland | CS 10024 | 75685 Paris cedex 14 | Tél. : 01.47.40.10.10. SRL au capital de 7 625 euros | 399 309 749 RCS Paris, et déclarée auprès de la Préfecture de région sous le n° 11 94 07451 94 | APE 85.59A | TVA INTRA : FR 17 399 309 749. Autorisation administrative n° AUT-075-2122-06-22-20230334523 du 22/06/2023. Article L612-14 du Code de la sécurité </a:t>
            </a:r>
            <a:r>
              <a:rPr lang="fr-FR" sz="6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Intérieure</a:t>
            </a:r>
            <a:r>
              <a:rPr lang="fr-FR" sz="650" b="0" i="0" dirty="0">
                <a:solidFill>
                  <a:srgbClr val="000000"/>
                </a:solidFill>
                <a:effectLst/>
              </a:rPr>
              <a:t> : l’autorisation d’exercice ne confère aucune prérogative de puissance publique à l’entreprise ou aux personnes qui en </a:t>
            </a:r>
            <a:r>
              <a:rPr lang="fr-FR" sz="650" b="0" i="0" dirty="0" err="1">
                <a:solidFill>
                  <a:srgbClr val="000000"/>
                </a:solidFill>
                <a:effectLst/>
              </a:rPr>
              <a:t>bénéﬁcient</a:t>
            </a:r>
            <a:r>
              <a:rPr lang="fr-FR" sz="65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 rtl="0">
              <a:buNone/>
            </a:pPr>
            <a:endParaRPr lang="fr-FR" sz="650" dirty="0">
              <a:solidFill>
                <a:srgbClr val="000000"/>
              </a:solidFill>
            </a:endParaRPr>
          </a:p>
          <a:p>
            <a:pPr algn="l" rtl="0">
              <a:buNone/>
            </a:pPr>
            <a:r>
              <a:rPr lang="fr-FR" sz="650" b="1" dirty="0">
                <a:solidFill>
                  <a:srgbClr val="002060"/>
                </a:solidFill>
                <a:effectLst/>
              </a:rPr>
              <a:t>Retrouvez nos centres et calendriers sur notre site internet : </a:t>
            </a:r>
            <a:r>
              <a:rPr lang="fr-FR" sz="650" b="1" dirty="0">
                <a:solidFill>
                  <a:srgbClr val="002060"/>
                </a:solidFill>
                <a:effectLst/>
                <a:hlinkClick r:id="rId10"/>
              </a:rPr>
              <a:t>www.brinksformation.fr</a:t>
            </a:r>
            <a:endParaRPr lang="fr-FR" sz="65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Personnalisé</PresentationFormat>
  <Paragraphs>67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FRANCES Amelie</dc:creator>
  <cp:lastModifiedBy>Julien ORTEGA</cp:lastModifiedBy>
  <cp:revision>2</cp:revision>
  <dcterms:created xsi:type="dcterms:W3CDTF">2021-05-20T09:24:15Z</dcterms:created>
  <dcterms:modified xsi:type="dcterms:W3CDTF">2026-05-26T07:03:29Z</dcterms:modified>
</cp:coreProperties>
</file>